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2" r:id="rId2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0" Type="http://schemas.openxmlformats.org/officeDocument/2006/relationships/slide" Target="slides/slide10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47.xml"/></Relationships>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859F6C4-9C96-6993-3225-10A882E1862C}"/>
              </a:ext>
            </a:extLst>
          </p:cNvPr>
          <p:cNvSpPr>
            <a:spLocks noGrp="1" noChangeArrowheads="1"/>
          </p:cNvSpPr>
          <p:nvPr>
            <p:ph type="title"/>
          </p:nvPr>
        </p:nvSpPr>
        <p:spPr/>
        <p:txBody>
          <a:bodyPr/>
          <a:lstStyle/>
          <a:p>
            <a:r>
              <a:rPr lang="en-US" altLang="zh-CN">
                <a:ea typeface="宋体" panose="02010600030101010101" pitchFamily="2" charset="-122"/>
              </a:rPr>
              <a:t>NTHMP Grants Process (cont.)</a:t>
            </a:r>
          </a:p>
        </p:txBody>
      </p:sp>
      <p:sp>
        <p:nvSpPr>
          <p:cNvPr id="161795" name="Rectangle 3">
            <a:extLst>
              <a:ext uri="{FF2B5EF4-FFF2-40B4-BE49-F238E27FC236}">
                <a16:creationId xmlns:a16="http://schemas.microsoft.com/office/drawing/2014/main" id="{EC601035-A1C2-7346-C21E-9A3DEA8C3D26}"/>
              </a:ext>
            </a:extLst>
          </p:cNvPr>
          <p:cNvSpPr>
            <a:spLocks noGrp="1" noChangeArrowheads="1"/>
          </p:cNvSpPr>
          <p:nvPr>
            <p:ph type="body" idx="1"/>
          </p:nvPr>
        </p:nvSpPr>
        <p:spPr>
          <a:xfrm>
            <a:off x="457174" y="-1"/>
          </a:xfrm>
        </p:spPr>
        <p:txBody>
          <a:bodyPr/>
          <a:lstStyle/>
          <a:p>
            <a:pPr>
              <a:lnSpc>
                <a:spcPct val="80000"/>
              </a:lnSpc>
            </a:pPr>
            <a:r>
              <a:rPr lang="en-US" altLang="zh-CN" sz="1800">
                <a:ea typeface="宋体" panose="02010600030101010101" pitchFamily="2" charset="-122"/>
              </a:rPr>
              <a:t>Continuing Grants for FY09-12 Awards (Ref.  NTHMP Rules of Procedure)</a:t>
            </a:r>
          </a:p>
          <a:p>
            <a:pPr lvl="1">
              <a:lnSpc>
                <a:spcPct val="80000"/>
              </a:lnSpc>
            </a:pPr>
            <a:r>
              <a:rPr lang="en-US" altLang="zh-CN" sz="1600">
                <a:ea typeface="宋体" panose="02010600030101010101" pitchFamily="2" charset="-122"/>
              </a:rPr>
              <a:t>No need to submit grant applications through process mentioned above</a:t>
            </a:r>
          </a:p>
          <a:p>
            <a:pPr lvl="1">
              <a:lnSpc>
                <a:spcPct val="80000"/>
              </a:lnSpc>
            </a:pPr>
            <a:r>
              <a:rPr lang="en-US" altLang="zh-CN" sz="1600">
                <a:ea typeface="宋体" panose="02010600030101010101" pitchFamily="2" charset="-122"/>
              </a:rPr>
              <a:t>Continuation of Funding (FY10) influenced by Sub-Committee Reviews of Semi-Annual Progress Reports (submitted in August 2009 and February 2010) for FY08 and FY09 Grant Awards</a:t>
            </a:r>
          </a:p>
          <a:p>
            <a:pPr lvl="1">
              <a:lnSpc>
                <a:spcPct val="80000"/>
              </a:lnSpc>
            </a:pPr>
            <a:r>
              <a:rPr lang="en-US" altLang="zh-CN" sz="1600">
                <a:ea typeface="宋体" panose="02010600030101010101" pitchFamily="2" charset="-122"/>
              </a:rPr>
              <a:t>Sub-Committee Review Reports will be provided to NTHMP Grant Review Panel; the Review Panel will make recommendations to NOAA on funding amounts for FY10</a:t>
            </a:r>
          </a:p>
          <a:p>
            <a:pPr lvl="1">
              <a:lnSpc>
                <a:spcPct val="80000"/>
              </a:lnSpc>
            </a:pPr>
            <a:r>
              <a:rPr lang="en-US" altLang="zh-CN" sz="1600">
                <a:ea typeface="宋体" panose="02010600030101010101" pitchFamily="2" charset="-122"/>
              </a:rPr>
              <a:t>NTHMP Program Administrator will notify each grant awardee of Review Panel recommendation and negotiate FY10 funding award and project plan as necessary</a:t>
            </a:r>
          </a:p>
          <a:p>
            <a:pPr>
              <a:lnSpc>
                <a:spcPct val="80000"/>
              </a:lnSpc>
            </a:pPr>
            <a:r>
              <a:rPr lang="en-US" altLang="zh-CN" sz="1800">
                <a:ea typeface="宋体" panose="02010600030101010101" pitchFamily="2" charset="-122"/>
              </a:rPr>
              <a:t>Post-Award FY10 Grant Process (Partner)</a:t>
            </a:r>
          </a:p>
          <a:p>
            <a:pPr lvl="1">
              <a:lnSpc>
                <a:spcPct val="80000"/>
              </a:lnSpc>
            </a:pPr>
            <a:r>
              <a:rPr lang="en-US" altLang="zh-CN" sz="1600">
                <a:ea typeface="宋体" panose="02010600030101010101" pitchFamily="2" charset="-122"/>
              </a:rPr>
              <a:t>Routine Financial Reporting (Due to Grants On-Line)</a:t>
            </a:r>
          </a:p>
          <a:p>
            <a:pPr lvl="1">
              <a:lnSpc>
                <a:spcPct val="80000"/>
              </a:lnSpc>
            </a:pPr>
            <a:r>
              <a:rPr lang="en-US" altLang="zh-CN" sz="1600">
                <a:ea typeface="宋体" panose="02010600030101010101" pitchFamily="2" charset="-122"/>
              </a:rPr>
              <a:t>Provide Semi-Annual progress reports to the NTHMP Administrator through Grants On-Line</a:t>
            </a:r>
          </a:p>
          <a:p>
            <a:pPr lvl="1">
              <a:lnSpc>
                <a:spcPct val="80000"/>
              </a:lnSpc>
            </a:pPr>
            <a:r>
              <a:rPr lang="en-US" altLang="zh-CN" sz="1600">
                <a:ea typeface="宋体" panose="02010600030101010101" pitchFamily="2" charset="-122"/>
              </a:rPr>
              <a:t>Provide Annual Report of accomplishments to the NTHMP-CC at the next Annual NTHMP Meeting</a:t>
            </a:r>
          </a:p>
          <a:p>
            <a:pPr lvl="2">
              <a:lnSpc>
                <a:spcPct val="80000"/>
              </a:lnSpc>
            </a:pPr>
            <a:r>
              <a:rPr lang="en-US" altLang="zh-CN" sz="1400">
                <a:ea typeface="宋体" panose="02010600030101010101" pitchFamily="2" charset="-122"/>
              </a:rPr>
              <a:t>Demonstrate how accomplishment supported NTHMP performance measures and milestones</a:t>
            </a:r>
          </a:p>
          <a:p>
            <a:pPr lvl="2">
              <a:lnSpc>
                <a:spcPct val="80000"/>
              </a:lnSpc>
            </a:pPr>
            <a:r>
              <a:rPr lang="en-US" altLang="zh-CN" sz="1400">
                <a:ea typeface="宋体" panose="02010600030101010101" pitchFamily="2" charset="-122"/>
              </a:rPr>
              <a:t>Coordinated in advance with relevant subcommittees</a:t>
            </a:r>
          </a:p>
          <a:p>
            <a:pPr>
              <a:lnSpc>
                <a:spcPct val="80000"/>
              </a:lnSpc>
              <a:buFontTx/>
              <a:buNone/>
            </a:pPr>
            <a:endParaRPr lang="en-US" altLang="zh-CN" sz="180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